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D35DB-0997-416E-BB0E-BDF754AA68F8}" type="datetimeFigureOut">
              <a:rPr lang="ru-RU" smtClean="0"/>
              <a:pPr/>
              <a:t>13.05.2019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3FA2F-66C8-4AAC-9E3E-77F90921F4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835696" y="1340768"/>
            <a:ext cx="6643734" cy="4145817"/>
            <a:chOff x="1015207" y="992542"/>
            <a:chExt cx="7165477" cy="470548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15207" y="992542"/>
              <a:ext cx="7165477" cy="24103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onotype Corsiva" pitchFamily="66" charset="0"/>
                </a:rPr>
                <a:t>Уголок </a:t>
              </a:r>
              <a:r>
                <a:rPr lang="ru-RU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z="66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onotype Corsiva" pitchFamily="66" charset="0"/>
                </a:rPr>
                <a:t>математики</a:t>
              </a:r>
              <a:endPara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040194" y="4335656"/>
              <a:ext cx="5084703" cy="1362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 подготовительной группе № 11</a:t>
              </a:r>
              <a:endParaRPr lang="ru-RU" sz="3600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00364" y="285728"/>
            <a:ext cx="437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 дошкольное </a:t>
            </a:r>
          </a:p>
          <a:p>
            <a:r>
              <a:rPr lang="ru-RU" dirty="0" smtClean="0"/>
              <a:t>о</a:t>
            </a:r>
            <a:r>
              <a:rPr lang="ru-RU" dirty="0" smtClean="0"/>
              <a:t>бразовательное  учреждение  </a:t>
            </a:r>
            <a:r>
              <a:rPr lang="ru-RU" dirty="0" err="1" smtClean="0"/>
              <a:t>д</a:t>
            </a:r>
            <a:r>
              <a:rPr lang="ru-RU" dirty="0" smtClean="0"/>
              <a:t> /с № 19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715016"/>
            <a:ext cx="43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Воспитатель : </a:t>
            </a:r>
            <a:r>
              <a:rPr lang="ru-RU" sz="2800" dirty="0" err="1" smtClean="0">
                <a:latin typeface="Monotype Corsiva" pitchFamily="66" charset="0"/>
              </a:rPr>
              <a:t>Косицына</a:t>
            </a:r>
            <a:r>
              <a:rPr lang="ru-RU" sz="2800" dirty="0" smtClean="0">
                <a:latin typeface="Monotype Corsiva" pitchFamily="66" charset="0"/>
              </a:rPr>
              <a:t> О.А.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73448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Дидактическая игра «Мои первые часы». </a:t>
            </a:r>
          </a:p>
          <a:p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Цель: учит понимать, сколько времени показывают часы, благодаря простым правилам и ярким картинкам, ребенок, наряду с получаемыми знаниями, развивает ассоциативное мышление, память, мелкую моторику рук.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Рисунок 4" descr="C:\Users\пк\AppData\Local\Microsoft\Windows\INetCache\Content.Word\20190407_154308.jpg"/>
          <p:cNvPicPr/>
          <p:nvPr/>
        </p:nvPicPr>
        <p:blipFill>
          <a:blip r:embed="rId2" cstate="print">
            <a:lum contrast="20000"/>
          </a:blip>
          <a:srcRect l="7508" t="11240" r="4330" b="21318"/>
          <a:stretch>
            <a:fillRect/>
          </a:stretch>
        </p:blipFill>
        <p:spPr bwMode="auto">
          <a:xfrm>
            <a:off x="1714480" y="2214554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AppData\Local\Microsoft\Windows\INetCache\Content.Word\20190407_155304.jpg"/>
          <p:cNvPicPr/>
          <p:nvPr/>
        </p:nvPicPr>
        <p:blipFill>
          <a:blip r:embed="rId3" cstate="print">
            <a:lum contrast="20000"/>
          </a:blip>
          <a:srcRect l="4238" t="11636" r="5218" b="13598"/>
          <a:stretch>
            <a:fillRect/>
          </a:stretch>
        </p:blipFill>
        <p:spPr bwMode="auto">
          <a:xfrm rot="5400000">
            <a:off x="5589391" y="2768799"/>
            <a:ext cx="4000504" cy="232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AppData\Local\Microsoft\Windows\INetCache\Content.Word\20190407_155311.jpg"/>
          <p:cNvPicPr/>
          <p:nvPr/>
        </p:nvPicPr>
        <p:blipFill>
          <a:blip r:embed="rId4" cstate="print">
            <a:lum contrast="20000"/>
          </a:blip>
          <a:srcRect l="5193" t="8198" r="59237" b="9258"/>
          <a:stretch>
            <a:fillRect/>
          </a:stretch>
        </p:blipFill>
        <p:spPr bwMode="auto">
          <a:xfrm rot="5400000">
            <a:off x="4991508" y="4938318"/>
            <a:ext cx="928694" cy="16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к\AppData\Local\Microsoft\Windows\INetCache\Content.Word\20190407_155311.jpg"/>
          <p:cNvPicPr/>
          <p:nvPr/>
        </p:nvPicPr>
        <p:blipFill>
          <a:blip r:embed="rId4" cstate="print">
            <a:lum contrast="20000"/>
          </a:blip>
          <a:srcRect l="40763" t="8198" r="4688" b="9258"/>
          <a:stretch>
            <a:fillRect/>
          </a:stretch>
        </p:blipFill>
        <p:spPr bwMode="auto">
          <a:xfrm rot="5400000">
            <a:off x="1743360" y="5043194"/>
            <a:ext cx="1424198" cy="16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74168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Дидактическая игра «Мозаика – веселая геометрия». </a:t>
            </a:r>
          </a:p>
          <a:p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Цель: закрепить знания о геометрических фигурах (треугольнике, круге, квадрате), об основных цветах; формировать умение создавать образ предмета из геометрических форм; развивать зрительное восприятие, внимание, память, мыслительные операции.</a:t>
            </a:r>
          </a:p>
          <a:p>
            <a:endParaRPr lang="ru-RU" dirty="0"/>
          </a:p>
        </p:txBody>
      </p:sp>
      <p:pic>
        <p:nvPicPr>
          <p:cNvPr id="5" name="Рисунок 4" descr="C:\Users\пк\AppData\Local\Microsoft\Windows\INetCache\Content.Word\20190403_081745.jpg"/>
          <p:cNvPicPr/>
          <p:nvPr/>
        </p:nvPicPr>
        <p:blipFill>
          <a:blip r:embed="rId2" cstate="print">
            <a:lum bright="-10000" contrast="20000"/>
          </a:blip>
          <a:srcRect l="11574"/>
          <a:stretch>
            <a:fillRect/>
          </a:stretch>
        </p:blipFill>
        <p:spPr bwMode="auto">
          <a:xfrm>
            <a:off x="3000364" y="2714620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Дидактическая игра «Знай время».</a:t>
            </a:r>
          </a:p>
          <a:p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Цель: игра знакомит детей с временными понятиями (части суток, часы), формирует навыки рассказа по картинкам.</a:t>
            </a:r>
            <a:endParaRPr lang="ru-RU" sz="20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C:\Users\пк\Documents\Новая папка\20190403_081208.jpg"/>
          <p:cNvPicPr/>
          <p:nvPr/>
        </p:nvPicPr>
        <p:blipFill>
          <a:blip r:embed="rId2" cstate="print">
            <a:lum contrast="20000"/>
          </a:blip>
          <a:srcRect l="8093" t="8140" r="3748" b="13178"/>
          <a:stretch>
            <a:fillRect/>
          </a:stretch>
        </p:blipFill>
        <p:spPr bwMode="auto">
          <a:xfrm>
            <a:off x="5500694" y="4429132"/>
            <a:ext cx="2928958" cy="19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ocuments\Новая папка\20190403_081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80884" y="2090960"/>
            <a:ext cx="3587377" cy="269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joniskiosaulute.lt/saulute/grupes/peledziuk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2198" y="1500174"/>
            <a:ext cx="2071701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Дидактическая игра «Кто где?».</a:t>
            </a:r>
          </a:p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Цель: учит детей различать пространственные отношения, выраженные предлогами В, НА, ПОД, НАД, ЗА, ВОКРУГ, ОКОЛО и т. д.</a:t>
            </a:r>
            <a:endParaRPr lang="ru-RU" sz="20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C:\Users\пк\Documents\Новая папка\20190403_074858.jpg"/>
          <p:cNvPicPr/>
          <p:nvPr/>
        </p:nvPicPr>
        <p:blipFill>
          <a:blip r:embed="rId2" cstate="print">
            <a:lum contrast="20000"/>
          </a:blip>
          <a:srcRect l="2869" t="8140" r="7251" b="9302"/>
          <a:stretch>
            <a:fillRect/>
          </a:stretch>
        </p:blipFill>
        <p:spPr bwMode="auto">
          <a:xfrm>
            <a:off x="5857884" y="3143248"/>
            <a:ext cx="28161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AppData\Local\Microsoft\Windows\INetCache\Content.Word\20190407_154326.jpg"/>
          <p:cNvPicPr/>
          <p:nvPr/>
        </p:nvPicPr>
        <p:blipFill>
          <a:blip r:embed="rId3" cstate="print">
            <a:lum contrast="20000"/>
          </a:blip>
          <a:srcRect l="9828" t="7364" r="6862" b="9631"/>
          <a:stretch>
            <a:fillRect/>
          </a:stretch>
        </p:blipFill>
        <p:spPr bwMode="auto">
          <a:xfrm>
            <a:off x="1785918" y="1857364"/>
            <a:ext cx="3765033" cy="28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игры.</a:t>
            </a: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развивают ориентировку в пространстве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к\Documents\Новая папка\20190403_074800.jpg"/>
          <p:cNvPicPr/>
          <p:nvPr/>
        </p:nvPicPr>
        <p:blipFill>
          <a:blip r:embed="rId2" cstate="print"/>
          <a:srcRect l="23165" t="11240"/>
          <a:stretch>
            <a:fillRect/>
          </a:stretch>
        </p:blipFill>
        <p:spPr bwMode="auto">
          <a:xfrm>
            <a:off x="2714612" y="2000240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Дидактическая игра «Цифры». </a:t>
            </a:r>
          </a:p>
          <a:p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Цель: развитие внимания, памяти, мышления, а также развитие мелкой моторики рук, умения соотносить количество с цифрой.</a:t>
            </a:r>
            <a:endParaRPr lang="ru-RU" sz="20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C:\Users\пк\AppData\Local\Microsoft\Windows\INetCache\Content.Word\20190407_154301.jpg"/>
          <p:cNvPicPr/>
          <p:nvPr/>
        </p:nvPicPr>
        <p:blipFill>
          <a:blip r:embed="rId2" cstate="print">
            <a:lum contrast="20000"/>
          </a:blip>
          <a:srcRect l="11567" t="8915" r="7831" b="10465"/>
          <a:stretch>
            <a:fillRect/>
          </a:stretch>
        </p:blipFill>
        <p:spPr bwMode="auto">
          <a:xfrm>
            <a:off x="4714876" y="1643050"/>
            <a:ext cx="4020575" cy="288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к\AppData\Local\Microsoft\Windows\INetCache\Content.Word\20190407_154255.jpg"/>
          <p:cNvPicPr/>
          <p:nvPr/>
        </p:nvPicPr>
        <p:blipFill>
          <a:blip r:embed="rId3" cstate="print">
            <a:lum contrast="40000"/>
          </a:blip>
          <a:srcRect l="9834" t="10286" r="6014" b="11429"/>
          <a:stretch>
            <a:fillRect/>
          </a:stretch>
        </p:blipFill>
        <p:spPr bwMode="auto">
          <a:xfrm>
            <a:off x="1714480" y="4143380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72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Дидактическая игра «Учимся считать».</a:t>
            </a:r>
          </a:p>
          <a:p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Цель: развитие элементарных математических представлений у дошкольников, совершенствовать опыт отсчета, навыки счета, игра учит детей составлять и решать примеры. </a:t>
            </a:r>
            <a:endParaRPr lang="ru-RU" sz="20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C:\Users\пк\AppData\Local\Microsoft\Windows\INetCache\Content.Word\20190407_154318.jpg"/>
          <p:cNvPicPr/>
          <p:nvPr/>
        </p:nvPicPr>
        <p:blipFill>
          <a:blip r:embed="rId2" cstate="print">
            <a:lum bright="-10000" contrast="40000"/>
          </a:blip>
          <a:srcRect l="19999" t="16398" r="6593" b="11627"/>
          <a:stretch>
            <a:fillRect/>
          </a:stretch>
        </p:blipFill>
        <p:spPr bwMode="auto">
          <a:xfrm rot="5400000">
            <a:off x="2645007" y="2641349"/>
            <a:ext cx="4347714" cy="32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60648"/>
            <a:ext cx="7128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«Часть и целое». </a:t>
            </a:r>
          </a:p>
          <a:p>
            <a:pPr lvl="0"/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учит детей анализировать составные предметы и мысленно разделять их на отдельные функциональные части, а также тренирует произвольное внимание и мелкую моторику пальцев рук.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к\Documents\Новая папка\20190403_081334.jpg"/>
          <p:cNvPicPr/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500694" y="1928802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s://ds05.infourok.ru/uploads/ex/043a/00087c31-71a6de5d/hello_html_m28b585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4243344" cy="4019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«Мой день».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познакомить ребенка  с распорядком дня. Игра поможет в развитии речи, мышления, мелкой моторики, а также составлять логические цепочки и последовательности действий.</a:t>
            </a:r>
          </a:p>
        </p:txBody>
      </p:sp>
      <p:pic>
        <p:nvPicPr>
          <p:cNvPr id="5" name="Рисунок 4" descr="C:\Users\пк\Documents\Новая папка\20190403_073524.jpg"/>
          <p:cNvPicPr/>
          <p:nvPr/>
        </p:nvPicPr>
        <p:blipFill>
          <a:blip r:embed="rId2" cstate="print"/>
          <a:srcRect l="9253" r="10128"/>
          <a:stretch>
            <a:fillRect/>
          </a:stretch>
        </p:blipFill>
        <p:spPr bwMode="auto">
          <a:xfrm>
            <a:off x="4357686" y="1500174"/>
            <a:ext cx="43577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livingbetter50.com/wp-content/uploads/2015/11/Anna-Cook-Feature-image-Stop-the-clock.jpg"/>
          <p:cNvPicPr/>
          <p:nvPr/>
        </p:nvPicPr>
        <p:blipFill>
          <a:blip r:embed="rId3" cstate="print"/>
          <a:srcRect t="50000" r="42891"/>
          <a:stretch>
            <a:fillRect/>
          </a:stretch>
        </p:blipFill>
        <p:spPr bwMode="auto">
          <a:xfrm>
            <a:off x="1643042" y="3786190"/>
            <a:ext cx="2571768" cy="269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Самостоятельная деятельность детей в уголке математики: составление различных предметов из геометрических фигур, написание цифр, игры лабиринт, игры со счетами и т. д.</a:t>
            </a:r>
            <a:endParaRPr lang="ru-RU" sz="20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C:\Users\пк\Documents\Новая папка\20190403_082820.jpg"/>
          <p:cNvPicPr/>
          <p:nvPr/>
        </p:nvPicPr>
        <p:blipFill>
          <a:blip r:embed="rId2" cstate="print"/>
          <a:srcRect t="12016"/>
          <a:stretch>
            <a:fillRect/>
          </a:stretch>
        </p:blipFill>
        <p:spPr bwMode="auto">
          <a:xfrm>
            <a:off x="2857488" y="2714620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995120" cy="2088232"/>
          </a:xfrm>
        </p:spPr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Уголок 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математики</a:t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Дидактические игры</a:t>
            </a:r>
            <a:b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000" dirty="0" smtClean="0">
                <a:ln>
                  <a:solidFill>
                    <a:srgbClr val="7030A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Настольно-печатные игры</a:t>
            </a:r>
            <a:endParaRPr lang="ru-RU" dirty="0">
              <a:ln>
                <a:solidFill>
                  <a:srgbClr val="7030A0"/>
                </a:solidFill>
              </a:ln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https://im0-tub-ru.yandex.net/i?id=410d4efde043e17f985760d11540b92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643182"/>
            <a:ext cx="5005813" cy="35391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пк\AppData\Local\Microsoft\Windows\INetCache\Content.Word\20190403_082244.jpg"/>
          <p:cNvPicPr/>
          <p:nvPr/>
        </p:nvPicPr>
        <p:blipFill>
          <a:blip r:embed="rId2" cstate="print">
            <a:lum bright="10000" contrast="10000"/>
          </a:blip>
          <a:srcRect t="16667"/>
          <a:stretch>
            <a:fillRect/>
          </a:stretch>
        </p:blipFill>
        <p:spPr bwMode="auto">
          <a:xfrm>
            <a:off x="1785918" y="3571876"/>
            <a:ext cx="3643338" cy="27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пк\AppData\Local\Microsoft\Windows\INetCache\Content.Word\20190403_0819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03805" y="811245"/>
            <a:ext cx="3500462" cy="28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spmag.ru/sites/spmag.ru/files/styles/out/public/field/image/skolko_ra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79" y="285728"/>
            <a:ext cx="3716905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cs typeface="Times New Roman" pitchFamily="18" charset="0"/>
              </a:rPr>
              <a:t>«Игра – головоломка со счетными палочками». </a:t>
            </a:r>
          </a:p>
          <a:p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Цель: Упражнять детей в выкладывании фигур по образцу, по словесной инструкции, по памяти из счетных палочек. Развивать внимание, память, мелкую моторику. Учить анализировать и синтезировать упрощенные графические изображения.</a:t>
            </a:r>
            <a:endParaRPr lang="ru-RU" sz="2000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4" name="Рисунок 3" descr="C:\Users\пк\Documents\Новая папка\20190403_0807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064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 – дидактический материал в уголке.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3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091614" y="1076738"/>
            <a:ext cx="2736304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_3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11895" y="1436780"/>
            <a:ext cx="2736303" cy="18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3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988158" y="1076739"/>
            <a:ext cx="2736303" cy="18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G_33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523746" y="4100990"/>
            <a:ext cx="2735796" cy="1823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338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700125" y="4101075"/>
            <a:ext cx="2736303" cy="18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76672"/>
            <a:ext cx="72728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cs typeface="Times New Roman" pitchFamily="18" charset="0"/>
              </a:rPr>
              <a:t>Организация уголков занимательной математики очень  разнообразна . В уголке помещается разнообразный занимательный материал с тем, чтобы каждый из детей смог выбрать для себя игру. Это настольно-печатные игры, игры для развития логического мышления, подводящие детей к освоению шашек и шахмат; логические задачи и кубики, лабиринты; игры на составление целого из частей, на воссоздание фигур-силуэтов из специальных наборов фигур; игры на передвижение. </a:t>
            </a:r>
          </a:p>
          <a:p>
            <a:endParaRPr lang="ru-RU" sz="2400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cs typeface="Times New Roman" pitchFamily="18" charset="0"/>
              </a:rPr>
              <a:t>Все они интересны и занимательны! </a:t>
            </a:r>
          </a:p>
          <a:p>
            <a:endParaRPr lang="ru-RU" sz="24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cs typeface="Times New Roman" pitchFamily="18" charset="0"/>
              </a:rPr>
              <a:t>Спасибо за внимание!</a:t>
            </a:r>
          </a:p>
          <a:p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92696"/>
            <a:ext cx="705678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Цель: </a:t>
            </a:r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способствовать развитию познавательной активности, логического мышления, стремления к самостоятельному познанию и размышлению, развитию умственных способностей через логико-математические игры. </a:t>
            </a:r>
          </a:p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Задачи:</a:t>
            </a:r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развивать у детей общие умственные и математические способности;</a:t>
            </a: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- заинтересовывать их предметом математики;</a:t>
            </a:r>
          </a:p>
          <a:p>
            <a:r>
              <a:rPr lang="ru-RU" sz="24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- развлекать, что не является, безусловно, основным.</a:t>
            </a:r>
            <a:endParaRPr lang="ru-RU" sz="24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19672" y="-243408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491064" cy="2218258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Учит нас она считать и фигуры узнавать.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Объясняет цифры, знаки, и задачки как решать!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Знать где лево, а где право, знать длину и ширину.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Понимать значение: "равный", «больше", "меньше", высоту.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Математика - точна, математика - нужна!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  <a:t>Дети любят всё считать, нужно только понимать!</a:t>
            </a:r>
            <a:br>
              <a:rPr lang="ru-RU" sz="2000" b="1" i="1" dirty="0" smtClean="0">
                <a:solidFill>
                  <a:srgbClr val="7030A0"/>
                </a:solidFill>
                <a:latin typeface="+mn-lt"/>
                <a:cs typeface="Times New Roman" pitchFamily="18" charset="0"/>
              </a:rPr>
            </a:br>
            <a:endParaRPr lang="ru-RU" sz="20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0482" name="Picture 2" descr="http://kulibin-c.ru/wp-content/uploads/2016/10/Nachertatelnaya-geometr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3286148" cy="3593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7056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Любая математическая задача на смекалку, для какого бы возраста она не предназначалась, несет в себе определенную умственную нагрузку, которая чаще всего замаскирована занимательным сюжетом, внешними данными, условием задачи и т.д.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Рисунок 4" descr="C:\Users\пк\Documents\Новая папка\20190403_0801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14554"/>
            <a:ext cx="54292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Занимательность математическому материалу придают игровые элементы, содержащиеся в каждой задаче, логическом упражнении, развлечении, будь то шахматы или самая элементарная головоломка.</a:t>
            </a:r>
            <a:endParaRPr lang="ru-RU" sz="2000" b="1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к\Documents\Новая папка\20190403_080226.jpg"/>
          <p:cNvPicPr/>
          <p:nvPr/>
        </p:nvPicPr>
        <p:blipFill>
          <a:blip r:embed="rId2" cstate="print"/>
          <a:srcRect r="19456"/>
          <a:stretch>
            <a:fillRect/>
          </a:stretch>
        </p:blipFill>
        <p:spPr bwMode="auto">
          <a:xfrm rot="5400000">
            <a:off x="1928793" y="1643051"/>
            <a:ext cx="307183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к\Documents\Новая папка\20190403_080552.jpg"/>
          <p:cNvPicPr/>
          <p:nvPr/>
        </p:nvPicPr>
        <p:blipFill>
          <a:blip r:embed="rId3" cstate="print"/>
          <a:srcRect l="12478" r="12288"/>
          <a:stretch>
            <a:fillRect/>
          </a:stretch>
        </p:blipFill>
        <p:spPr bwMode="auto">
          <a:xfrm rot="5400000">
            <a:off x="5464959" y="3321859"/>
            <a:ext cx="3143273" cy="321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714202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Организуя уголок занимательной математики, надо исходить из принципа доступности игр детям в данный момент, помещать в уголок такие игры и игровые материалы, освоение которых детьми возможно на разном уровне.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" name="Содержимое 14" descr="C:\Users\пк\Documents\Новая папка\20190403_073457.jpg"/>
          <p:cNvPicPr>
            <a:picLocks noGrp="1"/>
          </p:cNvPicPr>
          <p:nvPr>
            <p:ph sz="half" idx="1"/>
          </p:nvPr>
        </p:nvPicPr>
        <p:blipFill>
          <a:blip r:embed="rId2" cstate="print">
            <a:lum contrast="20000"/>
          </a:blip>
          <a:srcRect l="4319" t="6592" b="6139"/>
          <a:stretch>
            <a:fillRect/>
          </a:stretch>
        </p:blipFill>
        <p:spPr bwMode="auto">
          <a:xfrm>
            <a:off x="1714480" y="1928803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к\Documents\Новая папка\20190403_073531.jpg"/>
          <p:cNvPicPr/>
          <p:nvPr/>
        </p:nvPicPr>
        <p:blipFill>
          <a:blip r:embed="rId3" cstate="print">
            <a:lum contrast="20000"/>
          </a:blip>
          <a:srcRect l="6059" t="7752" r="7251" b="10750"/>
          <a:stretch>
            <a:fillRect/>
          </a:stretch>
        </p:blipFill>
        <p:spPr bwMode="auto">
          <a:xfrm>
            <a:off x="4000496" y="1857364"/>
            <a:ext cx="192882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пк\Documents\Новая папка\20190403_073545.jpg"/>
          <p:cNvPicPr/>
          <p:nvPr/>
        </p:nvPicPr>
        <p:blipFill>
          <a:blip r:embed="rId4" cstate="print">
            <a:lum contrast="20000"/>
          </a:blip>
          <a:srcRect l="7512" t="4264" r="5730" b="15116"/>
          <a:stretch>
            <a:fillRect/>
          </a:stretch>
        </p:blipFill>
        <p:spPr bwMode="auto">
          <a:xfrm>
            <a:off x="6286512" y="185736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пк\Documents\Новая папка\20190403_073654.jpg"/>
          <p:cNvPicPr/>
          <p:nvPr/>
        </p:nvPicPr>
        <p:blipFill>
          <a:blip r:embed="rId5" cstate="print"/>
          <a:srcRect l="9253" r="7517"/>
          <a:stretch>
            <a:fillRect/>
          </a:stretch>
        </p:blipFill>
        <p:spPr bwMode="auto">
          <a:xfrm>
            <a:off x="1857356" y="3571876"/>
            <a:ext cx="171451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пк\Documents\Новая папка\20190403_073730.jpg"/>
          <p:cNvPicPr/>
          <p:nvPr/>
        </p:nvPicPr>
        <p:blipFill>
          <a:blip r:embed="rId6" cstate="print">
            <a:lum contrast="20000"/>
          </a:blip>
          <a:srcRect l="3159" t="3488" b="12791"/>
          <a:stretch>
            <a:fillRect/>
          </a:stretch>
        </p:blipFill>
        <p:spPr bwMode="auto">
          <a:xfrm>
            <a:off x="4071934" y="3571876"/>
            <a:ext cx="2000263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пк\Documents\Новая папка\20190403_074910.jpg"/>
          <p:cNvPicPr/>
          <p:nvPr/>
        </p:nvPicPr>
        <p:blipFill>
          <a:blip r:embed="rId7" cstate="print">
            <a:lum contrast="20000"/>
          </a:blip>
          <a:srcRect l="12444" t="10853" r="5197" b="9302"/>
          <a:stretch>
            <a:fillRect/>
          </a:stretch>
        </p:blipFill>
        <p:spPr bwMode="auto">
          <a:xfrm>
            <a:off x="1857356" y="5286388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пк\Documents\Новая папка\20190403_081200.jpg"/>
          <p:cNvPicPr/>
          <p:nvPr/>
        </p:nvPicPr>
        <p:blipFill>
          <a:blip r:embed="rId8" cstate="print">
            <a:lum contrast="20000"/>
          </a:blip>
          <a:srcRect l="14185" t="3876" r="9550" b="6199"/>
          <a:stretch>
            <a:fillRect/>
          </a:stretch>
        </p:blipFill>
        <p:spPr bwMode="auto">
          <a:xfrm>
            <a:off x="4071934" y="5214950"/>
            <a:ext cx="2000264" cy="128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пк\Documents\Новая папка\20190403_081139.jpg"/>
          <p:cNvPicPr/>
          <p:nvPr/>
        </p:nvPicPr>
        <p:blipFill>
          <a:blip r:embed="rId9" cstate="print">
            <a:lum contrast="20000"/>
          </a:blip>
          <a:srcRect l="10993" t="8140" r="8092" b="8527"/>
          <a:stretch>
            <a:fillRect/>
          </a:stretch>
        </p:blipFill>
        <p:spPr bwMode="auto">
          <a:xfrm>
            <a:off x="6357950" y="5214950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пк\Documents\Новая папка\20190403_080157.jpg"/>
          <p:cNvPicPr/>
          <p:nvPr/>
        </p:nvPicPr>
        <p:blipFill>
          <a:blip r:embed="rId10" cstate="print">
            <a:lum contrast="20000"/>
          </a:blip>
          <a:srcRect l="4611" t="6977" r="8933" b="13884"/>
          <a:stretch>
            <a:fillRect/>
          </a:stretch>
        </p:blipFill>
        <p:spPr bwMode="auto">
          <a:xfrm>
            <a:off x="6572264" y="3571876"/>
            <a:ext cx="1857388" cy="131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92696"/>
            <a:ext cx="6995120" cy="1080120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Дидактическая игра «Веселая логика». </a:t>
            </a: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itchFamily="18" charset="0"/>
              </a:rPr>
              <a:t>Цель: развивает образное мышление, аналитическое восприятие, развивает способности зрительного обследования и анализа предметов, их словесного описания и мысленного конструирования.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Рисунок 5" descr="C:\Users\пк\Documents\Новая папка\20190403_073214.jpg"/>
          <p:cNvPicPr/>
          <p:nvPr/>
        </p:nvPicPr>
        <p:blipFill>
          <a:blip r:embed="rId2" cstate="print"/>
          <a:srcRect l="4029" t="6589" b="5335"/>
          <a:stretch>
            <a:fillRect/>
          </a:stretch>
        </p:blipFill>
        <p:spPr bwMode="auto">
          <a:xfrm>
            <a:off x="1857356" y="3929066"/>
            <a:ext cx="2638226" cy="246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Documents\Новая папка\20190403_073629.jpg"/>
          <p:cNvPicPr/>
          <p:nvPr/>
        </p:nvPicPr>
        <p:blipFill>
          <a:blip r:embed="rId3" cstate="print">
            <a:lum contrast="20000"/>
          </a:blip>
          <a:srcRect l="9253" r="8968"/>
          <a:stretch>
            <a:fillRect/>
          </a:stretch>
        </p:blipFill>
        <p:spPr bwMode="auto">
          <a:xfrm>
            <a:off x="6000760" y="2214554"/>
            <a:ext cx="2575315" cy="29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2656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Дидактическая игра «Мозаика». </a:t>
            </a:r>
          </a:p>
          <a:p>
            <a:r>
              <a:rPr lang="ru-RU" sz="2000" i="1" dirty="0" smtClean="0">
                <a:ln>
                  <a:solidFill>
                    <a:srgbClr val="7030A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развивает моторику рук, внимание, логическое мышление, усидчивость.</a:t>
            </a:r>
            <a:endParaRPr lang="ru-RU" sz="2000" i="1" dirty="0">
              <a:ln>
                <a:solidFill>
                  <a:srgbClr val="7030A0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350.JPG"/>
          <p:cNvPicPr>
            <a:picLocks noChangeAspect="1"/>
          </p:cNvPicPr>
          <p:nvPr/>
        </p:nvPicPr>
        <p:blipFill>
          <a:blip r:embed="rId2" cstate="print"/>
          <a:srcRect t="2703" r="13514"/>
          <a:stretch>
            <a:fillRect/>
          </a:stretch>
        </p:blipFill>
        <p:spPr>
          <a:xfrm>
            <a:off x="3500430" y="1571612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пк\Documents\Новая папка\20190403_073508.jpg"/>
          <p:cNvPicPr/>
          <p:nvPr/>
        </p:nvPicPr>
        <p:blipFill>
          <a:blip r:embed="rId3" cstate="print">
            <a:lum contrast="20000"/>
          </a:blip>
          <a:srcRect l="2000" t="6589" r="2556"/>
          <a:stretch>
            <a:fillRect/>
          </a:stretch>
        </p:blipFill>
        <p:spPr bwMode="auto">
          <a:xfrm>
            <a:off x="3357554" y="4143380"/>
            <a:ext cx="3695346" cy="22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608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Уголок    математики Дидактические игры Настольно-печатные игры</vt:lpstr>
      <vt:lpstr>Слайд 3</vt:lpstr>
      <vt:lpstr>Учит нас она считать и фигуры узнавать. Объясняет цифры, знаки, и задачки как решать! Знать где лево, а где право, знать длину и ширину. Понимать значение: "равный", «больше", "меньше", высоту. Математика - точна, математика - нужна! Дети любят всё считать, нужно только понимать! </vt:lpstr>
      <vt:lpstr>Слайд 5</vt:lpstr>
      <vt:lpstr>Занимательность математическому материалу придают игровые элементы, содержащиеся в каждой задаче, логическом упражнении, развлечении, будь то шахматы или самая элементарная головоломка.</vt:lpstr>
      <vt:lpstr>Организуя уголок занимательной математики, надо исходить из принципа доступности игр детям в данный момент, помещать в уголок такие игры и игровые материалы, освоение которых детьми возможно на разном уровне.</vt:lpstr>
      <vt:lpstr>Дидактическая игра «Веселая логика».  Цель: развивает образное мышление, аналитическое восприятие, развивает способности зрительного обследования и анализа предметов, их словесного описания и мысленного конструирования.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пк</cp:lastModifiedBy>
  <cp:revision>40</cp:revision>
  <dcterms:created xsi:type="dcterms:W3CDTF">2014-07-09T13:05:35Z</dcterms:created>
  <dcterms:modified xsi:type="dcterms:W3CDTF">2019-05-13T15:49:57Z</dcterms:modified>
</cp:coreProperties>
</file>